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4"/>
    <p:sldMasterId id="2147483752" r:id="rId5"/>
    <p:sldMasterId id="2147483753" r:id="rId6"/>
    <p:sldMasterId id="2147483754" r:id="rId7"/>
    <p:sldMasterId id="2147483755" r:id="rId8"/>
  </p:sldMasterIdLst>
  <p:notesMasterIdLst>
    <p:notesMasterId r:id="rId9"/>
  </p:notesMasterIdLst>
  <p:sldIdLst>
    <p:sldId id="256" r:id="rId10"/>
    <p:sldId id="257" r:id="rId11"/>
    <p:sldId id="258" r:id="rId12"/>
    <p:sldId id="259" r:id="rId13"/>
    <p:sldId id="260" r:id="rId14"/>
    <p:sldId id="261" r:id="rId15"/>
    <p:sldId id="262" r:id="rId16"/>
  </p:sldIdLst>
  <p:sldSz cy="5143500" cx="9144000"/>
  <p:notesSz cx="6858000" cy="9144000"/>
  <p:embeddedFontLst>
    <p:embeddedFont>
      <p:font typeface="Google Sans SemiBold"/>
      <p:regular r:id="rId17"/>
      <p:bold r:id="rId18"/>
      <p:italic r:id="rId19"/>
      <p:boldItalic r:id="rId20"/>
    </p:embeddedFont>
    <p:embeddedFont>
      <p:font typeface="Google Sans Mono"/>
      <p:regular r:id="rId21"/>
      <p:bold r:id="rId22"/>
      <p:italic r:id="rId23"/>
      <p:boldItalic r:id="rId24"/>
    </p:embeddedFont>
    <p:embeddedFont>
      <p:font typeface="Roboto Mono Light"/>
      <p:regular r:id="rId25"/>
      <p:bold r:id="rId26"/>
      <p:italic r:id="rId27"/>
      <p:boldItalic r:id="rId28"/>
    </p:embeddedFont>
    <p:embeddedFont>
      <p:font typeface="Google Sans"/>
      <p:regular r:id="rId29"/>
      <p:bold r:id="rId30"/>
      <p:italic r:id="rId31"/>
      <p:boldItalic r:id="rId32"/>
    </p:embeddedFont>
    <p:embeddedFont>
      <p:font typeface="Google Sans Medium"/>
      <p:regular r:id="rId33"/>
      <p:bold r:id="rId34"/>
      <p:italic r:id="rId35"/>
      <p:boldItalic r:id="rId36"/>
    </p:embeddedFont>
    <p:embeddedFont>
      <p:font typeface="Google Sans Text"/>
      <p:regular r:id="rId37"/>
      <p:bold r:id="rId38"/>
      <p:italic r:id="rId39"/>
      <p:boldItalic r:id="rId40"/>
    </p:embeddedFont>
    <p:embeddedFont>
      <p:font typeface="Helvetica Neue"/>
      <p:regular r:id="rId41"/>
      <p:bold r:id="rId42"/>
      <p:italic r:id="rId43"/>
      <p:boldItalic r:id="rId44"/>
    </p:embeddedFont>
    <p:embeddedFont>
      <p:font typeface="Roboto Mono"/>
      <p:regular r:id="rId45"/>
      <p:bold r:id="rId46"/>
      <p:italic r:id="rId47"/>
      <p:boldItalic r:id="rId48"/>
    </p:embeddedFont>
    <p:embeddedFont>
      <p:font typeface="Open Sans Light"/>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Text-boldItalic.fntdata"/><Relationship Id="rId42" Type="http://schemas.openxmlformats.org/officeDocument/2006/relationships/font" Target="fonts/HelveticaNeue-bold.fntdata"/><Relationship Id="rId41" Type="http://schemas.openxmlformats.org/officeDocument/2006/relationships/font" Target="fonts/HelveticaNeue-regular.fntdata"/><Relationship Id="rId44" Type="http://schemas.openxmlformats.org/officeDocument/2006/relationships/font" Target="fonts/HelveticaNeue-boldItalic.fntdata"/><Relationship Id="rId43" Type="http://schemas.openxmlformats.org/officeDocument/2006/relationships/font" Target="fonts/HelveticaNeue-italic.fntdata"/><Relationship Id="rId46" Type="http://schemas.openxmlformats.org/officeDocument/2006/relationships/font" Target="fonts/RobotoMono-bold.fntdata"/><Relationship Id="rId45" Type="http://schemas.openxmlformats.org/officeDocument/2006/relationships/font" Target="fonts/RobotoMono-regular.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RobotoMono-boldItalic.fntdata"/><Relationship Id="rId47" Type="http://schemas.openxmlformats.org/officeDocument/2006/relationships/font" Target="fonts/RobotoMono-italic.fntdata"/><Relationship Id="rId49" Type="http://schemas.openxmlformats.org/officeDocument/2006/relationships/font" Target="fonts/OpenSansLigh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GoogleSans-italic.fntdata"/><Relationship Id="rId30" Type="http://schemas.openxmlformats.org/officeDocument/2006/relationships/font" Target="fonts/GoogleSans-bold.fntdata"/><Relationship Id="rId33" Type="http://schemas.openxmlformats.org/officeDocument/2006/relationships/font" Target="fonts/GoogleSansMedium-regular.fntdata"/><Relationship Id="rId32" Type="http://schemas.openxmlformats.org/officeDocument/2006/relationships/font" Target="fonts/GoogleSans-boldItalic.fntdata"/><Relationship Id="rId35" Type="http://schemas.openxmlformats.org/officeDocument/2006/relationships/font" Target="fonts/GoogleSansMedium-italic.fntdata"/><Relationship Id="rId34" Type="http://schemas.openxmlformats.org/officeDocument/2006/relationships/font" Target="fonts/GoogleSansMedium-bold.fntdata"/><Relationship Id="rId37" Type="http://schemas.openxmlformats.org/officeDocument/2006/relationships/font" Target="fonts/GoogleSansText-regular.fntdata"/><Relationship Id="rId36" Type="http://schemas.openxmlformats.org/officeDocument/2006/relationships/font" Target="fonts/GoogleSansMedium-boldItalic.fntdata"/><Relationship Id="rId39" Type="http://schemas.openxmlformats.org/officeDocument/2006/relationships/font" Target="fonts/GoogleSansText-italic.fntdata"/><Relationship Id="rId38" Type="http://schemas.openxmlformats.org/officeDocument/2006/relationships/font" Target="fonts/GoogleSansText-bold.fntdata"/><Relationship Id="rId20" Type="http://schemas.openxmlformats.org/officeDocument/2006/relationships/font" Target="fonts/GoogleSansSemiBold-boldItalic.fntdata"/><Relationship Id="rId22" Type="http://schemas.openxmlformats.org/officeDocument/2006/relationships/font" Target="fonts/GoogleSansMono-bold.fntdata"/><Relationship Id="rId21" Type="http://schemas.openxmlformats.org/officeDocument/2006/relationships/font" Target="fonts/GoogleSansMono-regular.fntdata"/><Relationship Id="rId24" Type="http://schemas.openxmlformats.org/officeDocument/2006/relationships/font" Target="fonts/GoogleSansMono-boldItalic.fntdata"/><Relationship Id="rId23" Type="http://schemas.openxmlformats.org/officeDocument/2006/relationships/font" Target="fonts/GoogleSansMono-italic.fntdata"/><Relationship Id="rId26" Type="http://schemas.openxmlformats.org/officeDocument/2006/relationships/font" Target="fonts/RobotoMonoLight-bold.fntdata"/><Relationship Id="rId25" Type="http://schemas.openxmlformats.org/officeDocument/2006/relationships/font" Target="fonts/RobotoMonoLight-regular.fntdata"/><Relationship Id="rId28" Type="http://schemas.openxmlformats.org/officeDocument/2006/relationships/font" Target="fonts/RobotoMonoLight-boldItalic.fntdata"/><Relationship Id="rId27" Type="http://schemas.openxmlformats.org/officeDocument/2006/relationships/font" Target="fonts/RobotoMonoLight-italic.fntdata"/><Relationship Id="rId29" Type="http://schemas.openxmlformats.org/officeDocument/2006/relationships/font" Target="fonts/GoogleSans-regular.fntdata"/><Relationship Id="rId51" Type="http://schemas.openxmlformats.org/officeDocument/2006/relationships/font" Target="fonts/OpenSansLight-italic.fntdata"/><Relationship Id="rId50" Type="http://schemas.openxmlformats.org/officeDocument/2006/relationships/font" Target="fonts/OpenSansLight-bold.fntdata"/><Relationship Id="rId53" Type="http://schemas.openxmlformats.org/officeDocument/2006/relationships/font" Target="fonts/OpenSans-regular.fntdata"/><Relationship Id="rId52" Type="http://schemas.openxmlformats.org/officeDocument/2006/relationships/font" Target="fonts/OpenSansLight-boldItalic.fntdata"/><Relationship Id="rId11" Type="http://schemas.openxmlformats.org/officeDocument/2006/relationships/slide" Target="slides/slide2.xml"/><Relationship Id="rId55" Type="http://schemas.openxmlformats.org/officeDocument/2006/relationships/font" Target="fonts/OpenSans-italic.fntdata"/><Relationship Id="rId10" Type="http://schemas.openxmlformats.org/officeDocument/2006/relationships/slide" Target="slides/slide1.xml"/><Relationship Id="rId54" Type="http://schemas.openxmlformats.org/officeDocument/2006/relationships/font" Target="fonts/OpenSans-bold.fntdata"/><Relationship Id="rId13" Type="http://schemas.openxmlformats.org/officeDocument/2006/relationships/slide" Target="slides/slide4.xml"/><Relationship Id="rId12" Type="http://schemas.openxmlformats.org/officeDocument/2006/relationships/slide" Target="slides/slide3.xml"/><Relationship Id="rId56" Type="http://schemas.openxmlformats.org/officeDocument/2006/relationships/font" Target="fonts/OpenSans-bold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font" Target="fonts/GoogleSansSemiBold-regular.fntdata"/><Relationship Id="rId16" Type="http://schemas.openxmlformats.org/officeDocument/2006/relationships/slide" Target="slides/slide7.xml"/><Relationship Id="rId19" Type="http://schemas.openxmlformats.org/officeDocument/2006/relationships/font" Target="fonts/GoogleSansSemiBold-italic.fntdata"/><Relationship Id="rId1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fd76070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fd76070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a:solidFill>
                  <a:schemeClr val="dk1"/>
                </a:solidFill>
              </a:rPr>
              <a:t>Audio &amp; user data required to stream millions of songs daily and provide personalized recommendations to users in Spotify is stored in Google Cloud Storage..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Snap Inc. (Snapchat)</a:t>
            </a:r>
            <a:r>
              <a:rPr lang="en">
                <a:solidFill>
                  <a:schemeClr val="dk1"/>
                </a:solidFill>
              </a:rPr>
              <a:t> - Snapchat uses Google Cloud Storage to manage its rapidly growing multimedia content. Google Cloud's scalable storage solution helps Snapchat store user images and videos efficiently, supporting features like Stories and Memories.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Twitter</a:t>
            </a:r>
            <a:r>
              <a:rPr lang="en">
                <a:solidFill>
                  <a:schemeClr val="dk1"/>
                </a:solidFill>
              </a:rPr>
              <a:t> - Twitter leverages Google Cloud Storage to archive and analyze massive datasets. This setup aids Twitter in managing its social media data effectively and provides insights for improving user experience and content recommendations.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Airbnb</a:t>
            </a:r>
            <a:r>
              <a:rPr lang="en">
                <a:solidFill>
                  <a:schemeClr val="dk1"/>
                </a:solidFill>
              </a:rPr>
              <a:t> - Airbnb utilizes Google Cloud Storage as part of its data infrastructure to manage images, customer data, and property listings, enabling a seamless booking and hosting experience.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PayPal</a:t>
            </a:r>
            <a:r>
              <a:rPr lang="en">
                <a:solidFill>
                  <a:schemeClr val="dk1"/>
                </a:solidFill>
              </a:rPr>
              <a:t> - PayPal uses Google Cloud Storage to process and secure financial transaction data and customer records, ensuring data reliability, availability, and compliance.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companies benefit from Google Cloud Storage’s scalability, high availability, security, and integration with other Google Cloud services, helping them manage large-scale data operations efficiently.</a:t>
            </a:r>
            <a:endParaRPr>
              <a:solidFill>
                <a:schemeClr val="dk1"/>
              </a:solidFill>
            </a:endParaRPr>
          </a:p>
          <a:p>
            <a:pPr indent="0" lvl="0" marL="0" rtl="0" algn="l">
              <a:spcBef>
                <a:spcPts val="120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9ceaf775d4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9ceaf775d4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Cloud Engineer and a community advocate, last yr GDSC Lead at UEAB and currently a mentor in the </a:t>
            </a:r>
            <a:r>
              <a:rPr lang="en"/>
              <a:t>Google Cloud Skills for Africa 2024</a:t>
            </a:r>
            <a:r>
              <a:rPr lang="en"/>
              <a:t>. I do enjoy inspiring others through what I learn in tech with todays focus on the Google Cloud Platform.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9ceaf775d4_2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9ceaf775d4_2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Key Points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API (Application Programming Interface)</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 set of protocols and tools for building software and applications. It allows different software components to communicate with each other, enabling interaction with Google Cloud services.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CLI (Command-Line Interface)</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 text-based interface that allows users to interact with software by typing commands. In Google Cloud, the </a:t>
            </a:r>
            <a:r>
              <a:rPr lang="en">
                <a:solidFill>
                  <a:srgbClr val="188038"/>
                </a:solidFill>
                <a:latin typeface="Roboto Mono"/>
                <a:ea typeface="Roboto Mono"/>
                <a:cs typeface="Roboto Mono"/>
                <a:sym typeface="Roboto Mono"/>
              </a:rPr>
              <a:t>gsutil</a:t>
            </a:r>
            <a:r>
              <a:rPr lang="en">
                <a:solidFill>
                  <a:schemeClr val="dk1"/>
                </a:solidFill>
              </a:rPr>
              <a:t> CLI lets users manage Cloud Storage directly from the terminal.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API Explorer</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An online tool provided by Google to test and interact with Google Cloud APIs. It allows users to make API requests and see responses without needing additional setup.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SDK (Software Development Kit)</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 collection of software tools and libraries that developers use to create applications for specific platforms. Google Cloud SDK includes command-line tools like </a:t>
            </a:r>
            <a:r>
              <a:rPr lang="en">
                <a:solidFill>
                  <a:srgbClr val="188038"/>
                </a:solidFill>
                <a:latin typeface="Roboto Mono"/>
                <a:ea typeface="Roboto Mono"/>
                <a:cs typeface="Roboto Mono"/>
                <a:sym typeface="Roboto Mono"/>
              </a:rPr>
              <a:t>gcloud</a:t>
            </a:r>
            <a:r>
              <a:rPr lang="en">
                <a:solidFill>
                  <a:schemeClr val="dk1"/>
                </a:solidFill>
              </a:rPr>
              <a:t> and </a:t>
            </a:r>
            <a:r>
              <a:rPr lang="en">
                <a:solidFill>
                  <a:srgbClr val="188038"/>
                </a:solidFill>
                <a:latin typeface="Roboto Mono"/>
                <a:ea typeface="Roboto Mono"/>
                <a:cs typeface="Roboto Mono"/>
                <a:sym typeface="Roboto Mono"/>
              </a:rPr>
              <a:t>gsutil</a:t>
            </a:r>
            <a:r>
              <a:rPr lang="en">
                <a:solidFill>
                  <a:schemeClr val="dk1"/>
                </a:solidFill>
              </a:rPr>
              <a:t> for managing Google Cloud resources.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Buckets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Containers in Google Cloud Storage used to store data objects (files). Buckets provide scalable, highly durable storage for files and are essential for organizing and accessing 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Footnote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i="1" lang="en">
                <a:solidFill>
                  <a:schemeClr val="dk1"/>
                </a:solidFill>
              </a:rPr>
              <a:t>These key terms represent essential concepts for managing cloud resources. APIs and SDKs provide programmability, the CLI offers command-based control, API Explorer simplifies testing, and buckets serve as primary storage containers, enabling a structured approach to data management.</a:t>
            </a:r>
            <a:endParaRPr i="1">
              <a:solidFill>
                <a:schemeClr val="dk1"/>
              </a:solidFill>
            </a:endParaRPr>
          </a:p>
          <a:p>
            <a:pPr indent="0" lvl="0" marL="0" rtl="0" algn="l">
              <a:spcBef>
                <a:spcPts val="1200"/>
              </a:spcBef>
              <a:spcAft>
                <a:spcPts val="0"/>
              </a:spcAft>
              <a:buNone/>
            </a:pPr>
            <a:r>
              <a:t/>
            </a:r>
            <a:endParaRPr sz="15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9ceaf775d4_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9ceaf775d4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Skill badges issued by Google Cloud recognize technical expertise and proficiency in specific cloud technologies. Completing this course and earning the badge can boost credibility and enhance career prospects for cloud enthusiasts and professionals.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Whether you are interacting with Kubernetes (GKE), Firebase, Cloud Run, App Engine - the badge you earn from these labs comes in handy to that </a:t>
            </a:r>
            <a:r>
              <a:rPr lang="en"/>
              <a:t>recruiter</a:t>
            </a:r>
            <a:r>
              <a:rPr lang="en"/>
              <a:t>  who is interviewing you for that cloud role.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0e550ee7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0e550ee7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9ca231998d_21_10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29ca231998d_21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9ceaf775d4_1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9ceaf775d4_1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348" name="Shape 348"/>
        <p:cNvGrpSpPr/>
        <p:nvPr/>
      </p:nvGrpSpPr>
      <p:grpSpPr>
        <a:xfrm>
          <a:off x="0" y="0"/>
          <a:ext cx="0" cy="0"/>
          <a:chOff x="0" y="0"/>
          <a:chExt cx="0" cy="0"/>
        </a:xfrm>
      </p:grpSpPr>
      <p:sp>
        <p:nvSpPr>
          <p:cNvPr id="349" name="Google Shape;349;p105"/>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0" name="Google Shape;350;p105"/>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106"/>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3" name="Google Shape;353;p106"/>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p107"/>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56" name="Google Shape;356;p107"/>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357" name="Shape 357"/>
        <p:cNvGrpSpPr/>
        <p:nvPr/>
      </p:nvGrpSpPr>
      <p:grpSpPr>
        <a:xfrm>
          <a:off x="0" y="0"/>
          <a:ext cx="0" cy="0"/>
          <a:chOff x="0" y="0"/>
          <a:chExt cx="0" cy="0"/>
        </a:xfrm>
      </p:grpSpPr>
      <p:sp>
        <p:nvSpPr>
          <p:cNvPr id="358" name="Google Shape;358;p108"/>
          <p:cNvSpPr txBox="1"/>
          <p:nvPr>
            <p:ph type="title"/>
          </p:nvPr>
        </p:nvSpPr>
        <p:spPr>
          <a:xfrm>
            <a:off x="1811841" y="1515478"/>
            <a:ext cx="54642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59" name="Google Shape;359;p108"/>
          <p:cNvSpPr txBox="1"/>
          <p:nvPr>
            <p:ph idx="1" type="subTitle"/>
          </p:nvPr>
        </p:nvSpPr>
        <p:spPr>
          <a:xfrm>
            <a:off x="1900631" y="3621544"/>
            <a:ext cx="55720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noFill/>
      </p:bgPr>
    </p:bg>
    <p:spTree>
      <p:nvGrpSpPr>
        <p:cNvPr id="54" name="Shape 54"/>
        <p:cNvGrpSpPr/>
        <p:nvPr/>
      </p:nvGrpSpPr>
      <p:grpSpPr>
        <a:xfrm>
          <a:off x="0" y="0"/>
          <a:ext cx="0" cy="0"/>
          <a:chOff x="0" y="0"/>
          <a:chExt cx="0" cy="0"/>
        </a:xfrm>
      </p:grpSpPr>
      <p:pic>
        <p:nvPicPr>
          <p:cNvPr id="55" name="Google Shape;55;p14"/>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56" name="Google Shape;56;p14"/>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57" name="Google Shape;57;p14"/>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1_1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7"/>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1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8"/>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9"/>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p:cSld name="CUSTOM_5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0"/>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p:cSld name="CUSTOM_5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21"/>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1">
  <p:cSld name="CUSTOM_5_1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2"/>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Split Screen">
  <p:cSld name="CUSTOM_1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3"/>
          <p:cNvSpPr txBox="1"/>
          <p:nvPr>
            <p:ph type="title"/>
          </p:nvPr>
        </p:nvSpPr>
        <p:spPr>
          <a:xfrm>
            <a:off x="794975" y="1333800"/>
            <a:ext cx="3541800" cy="24759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Full Screen">
  <p:cSld name="CUSTOM_13">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4"/>
          <p:cNvSpPr txBox="1"/>
          <p:nvPr>
            <p:ph type="title"/>
          </p:nvPr>
        </p:nvSpPr>
        <p:spPr>
          <a:xfrm>
            <a:off x="4740450" y="1030300"/>
            <a:ext cx="3669600" cy="249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78" name="Shape 78"/>
        <p:cNvGrpSpPr/>
        <p:nvPr/>
      </p:nvGrpSpPr>
      <p:grpSpPr>
        <a:xfrm>
          <a:off x="0" y="0"/>
          <a:ext cx="0" cy="0"/>
          <a:chOff x="0" y="0"/>
          <a:chExt cx="0" cy="0"/>
        </a:xfrm>
      </p:grpSpPr>
      <p:sp>
        <p:nvSpPr>
          <p:cNvPr id="79" name="Google Shape;79;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1" name="Google Shape;81;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2" name="Google Shape;8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83" name="Shape 83"/>
        <p:cNvGrpSpPr/>
        <p:nvPr/>
      </p:nvGrpSpPr>
      <p:grpSpPr>
        <a:xfrm>
          <a:off x="0" y="0"/>
          <a:ext cx="0" cy="0"/>
          <a:chOff x="0" y="0"/>
          <a:chExt cx="0" cy="0"/>
        </a:xfrm>
      </p:grpSpPr>
      <p:sp>
        <p:nvSpPr>
          <p:cNvPr id="84" name="Google Shape;84;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5" name="Google Shape;85;p26"/>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86" name="Google Shape;8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87" name="Shape 87"/>
        <p:cNvGrpSpPr/>
        <p:nvPr/>
      </p:nvGrpSpPr>
      <p:grpSpPr>
        <a:xfrm>
          <a:off x="0" y="0"/>
          <a:ext cx="0" cy="0"/>
          <a:chOff x="0" y="0"/>
          <a:chExt cx="0" cy="0"/>
        </a:xfrm>
      </p:grpSpPr>
      <p:sp>
        <p:nvSpPr>
          <p:cNvPr id="88" name="Google Shape;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2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2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91" name="Shape 91"/>
        <p:cNvGrpSpPr/>
        <p:nvPr/>
      </p:nvGrpSpPr>
      <p:grpSpPr>
        <a:xfrm>
          <a:off x="0" y="0"/>
          <a:ext cx="0" cy="0"/>
          <a:chOff x="0" y="0"/>
          <a:chExt cx="0" cy="0"/>
        </a:xfrm>
      </p:grpSpPr>
      <p:sp>
        <p:nvSpPr>
          <p:cNvPr id="92" name="Google Shape;9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28"/>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94" name="Google Shape;94;p28"/>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95" name="Shape 95"/>
        <p:cNvGrpSpPr/>
        <p:nvPr/>
      </p:nvGrpSpPr>
      <p:grpSpPr>
        <a:xfrm>
          <a:off x="0" y="0"/>
          <a:ext cx="0" cy="0"/>
          <a:chOff x="0" y="0"/>
          <a:chExt cx="0" cy="0"/>
        </a:xfrm>
      </p:grpSpPr>
      <p:sp>
        <p:nvSpPr>
          <p:cNvPr id="96" name="Google Shape;9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9"/>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8" name="Google Shape;98;p29"/>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99" name="Google Shape;99;p29"/>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100" name="Google Shape;100;p29"/>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30"/>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103" name="Google Shape;10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30"/>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105" name="Google Shape;105;p30"/>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08" name="Shape 108"/>
        <p:cNvGrpSpPr/>
        <p:nvPr/>
      </p:nvGrpSpPr>
      <p:grpSpPr>
        <a:xfrm>
          <a:off x="0" y="0"/>
          <a:ext cx="0" cy="0"/>
          <a:chOff x="0" y="0"/>
          <a:chExt cx="0" cy="0"/>
        </a:xfrm>
      </p:grpSpPr>
      <p:sp>
        <p:nvSpPr>
          <p:cNvPr id="109" name="Google Shape;10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0" name="Google Shape;110;p32"/>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noFill/>
      </p:bgPr>
    </p:bg>
    <p:spTree>
      <p:nvGrpSpPr>
        <p:cNvPr id="115" name="Shape 115"/>
        <p:cNvGrpSpPr/>
        <p:nvPr/>
      </p:nvGrpSpPr>
      <p:grpSpPr>
        <a:xfrm>
          <a:off x="0" y="0"/>
          <a:ext cx="0" cy="0"/>
          <a:chOff x="0" y="0"/>
          <a:chExt cx="0" cy="0"/>
        </a:xfrm>
      </p:grpSpPr>
      <p:pic>
        <p:nvPicPr>
          <p:cNvPr id="116" name="Google Shape;116;p34"/>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7" name="Google Shape;117;p34"/>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118" name="Google Shape;118;p34"/>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5"/>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35"/>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1"/>
              </a:buClr>
              <a:buSzPts val="1600"/>
              <a:buFont typeface="Google Sans"/>
              <a:buNone/>
              <a:defRPr sz="16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p:txBody>
      </p:sp>
      <p:sp>
        <p:nvSpPr>
          <p:cNvPr id="122" name="Google Shape;122;p35"/>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1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36"/>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36"/>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p:txBody>
      </p:sp>
      <p:sp>
        <p:nvSpPr>
          <p:cNvPr id="126" name="Google Shape;126;p36"/>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37"/>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37"/>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p:txBody>
      </p:sp>
      <p:sp>
        <p:nvSpPr>
          <p:cNvPr id="130" name="Google Shape;130;p37"/>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1_1_1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38"/>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38"/>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p:txBody>
      </p:sp>
      <p:sp>
        <p:nvSpPr>
          <p:cNvPr id="134" name="Google Shape;134;p38"/>
          <p:cNvSpPr txBox="1"/>
          <p:nvPr/>
        </p:nvSpPr>
        <p:spPr>
          <a:xfrm>
            <a:off x="1018425" y="9993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200">
                <a:solidFill>
                  <a:schemeClr val="lt1"/>
                </a:solidFill>
                <a:latin typeface="Google Sans SemiBold"/>
                <a:ea typeface="Google Sans SemiBold"/>
                <a:cs typeface="Google Sans SemiBold"/>
                <a:sym typeface="Google Sans SemiBold"/>
              </a:rPr>
              <a:t>Pwani 2023</a:t>
            </a:r>
            <a:endParaRPr b="0" sz="12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9"/>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37" name="Google Shape;137;p39"/>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p:cSld name="CUSTOM_5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40"/>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0" name="Google Shape;140;p40"/>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p:cSld name="CUSTOM_5_1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41"/>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3" name="Google Shape;143;p41"/>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1">
  <p:cSld name="CUSTOM_5_1_1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42"/>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
        <p:nvSpPr>
          <p:cNvPr id="146" name="Google Shape;146;p42"/>
          <p:cNvSpPr txBox="1"/>
          <p:nvPr/>
        </p:nvSpPr>
        <p:spPr>
          <a:xfrm>
            <a:off x="1018425" y="1075575"/>
            <a:ext cx="1302600" cy="27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Google Sans SemiBold"/>
                <a:ea typeface="Google Sans SemiBold"/>
                <a:cs typeface="Google Sans SemiBold"/>
                <a:sym typeface="Google Sans SemiBold"/>
              </a:rPr>
              <a:t>Pwani 2023</a:t>
            </a:r>
            <a:endParaRPr b="0" sz="1400">
              <a:solidFill>
                <a:schemeClr val="lt1"/>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Split Screen">
  <p:cSld name="CUSTOM_12">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43"/>
          <p:cNvSpPr txBox="1"/>
          <p:nvPr>
            <p:ph type="title"/>
          </p:nvPr>
        </p:nvSpPr>
        <p:spPr>
          <a:xfrm>
            <a:off x="794975" y="1333800"/>
            <a:ext cx="3541800" cy="24759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Full Screen">
  <p:cSld name="CUSTOM_13">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4"/>
          <p:cNvSpPr txBox="1"/>
          <p:nvPr>
            <p:ph type="title"/>
          </p:nvPr>
        </p:nvSpPr>
        <p:spPr>
          <a:xfrm>
            <a:off x="4740450" y="1030300"/>
            <a:ext cx="3669600" cy="249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51" name="Shape 151"/>
        <p:cNvGrpSpPr/>
        <p:nvPr/>
      </p:nvGrpSpPr>
      <p:grpSpPr>
        <a:xfrm>
          <a:off x="0" y="0"/>
          <a:ext cx="0" cy="0"/>
          <a:chOff x="0" y="0"/>
          <a:chExt cx="0" cy="0"/>
        </a:xfrm>
      </p:grpSpPr>
      <p:sp>
        <p:nvSpPr>
          <p:cNvPr id="152" name="Google Shape;152;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 name="Google Shape;153;p4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54" name="Google Shape;154;p4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55" name="Google Shape;15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6" name="Google Shape;156;p45"/>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57" name="Shape 157"/>
        <p:cNvGrpSpPr/>
        <p:nvPr/>
      </p:nvGrpSpPr>
      <p:grpSpPr>
        <a:xfrm>
          <a:off x="0" y="0"/>
          <a:ext cx="0" cy="0"/>
          <a:chOff x="0" y="0"/>
          <a:chExt cx="0" cy="0"/>
        </a:xfrm>
      </p:grpSpPr>
      <p:sp>
        <p:nvSpPr>
          <p:cNvPr id="158" name="Google Shape;158;p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9" name="Google Shape;159;p46"/>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60" name="Google Shape;16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61" name="Google Shape;161;p46"/>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162" name="Shape 162"/>
        <p:cNvGrpSpPr/>
        <p:nvPr/>
      </p:nvGrpSpPr>
      <p:grpSpPr>
        <a:xfrm>
          <a:off x="0" y="0"/>
          <a:ext cx="0" cy="0"/>
          <a:chOff x="0" y="0"/>
          <a:chExt cx="0" cy="0"/>
        </a:xfrm>
      </p:grpSpPr>
      <p:sp>
        <p:nvSpPr>
          <p:cNvPr id="163" name="Google Shape;16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4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65" name="Google Shape;165;p47"/>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166" name="Google Shape;166;p4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167" name="Shape 167"/>
        <p:cNvGrpSpPr/>
        <p:nvPr/>
      </p:nvGrpSpPr>
      <p:grpSpPr>
        <a:xfrm>
          <a:off x="0" y="0"/>
          <a:ext cx="0" cy="0"/>
          <a:chOff x="0" y="0"/>
          <a:chExt cx="0" cy="0"/>
        </a:xfrm>
      </p:grpSpPr>
      <p:sp>
        <p:nvSpPr>
          <p:cNvPr id="168" name="Google Shape;16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48"/>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70" name="Google Shape;170;p48"/>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171" name="Google Shape;171;p48"/>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172" name="Shape 172"/>
        <p:cNvGrpSpPr/>
        <p:nvPr/>
      </p:nvGrpSpPr>
      <p:grpSpPr>
        <a:xfrm>
          <a:off x="0" y="0"/>
          <a:ext cx="0" cy="0"/>
          <a:chOff x="0" y="0"/>
          <a:chExt cx="0" cy="0"/>
        </a:xfrm>
      </p:grpSpPr>
      <p:sp>
        <p:nvSpPr>
          <p:cNvPr id="173" name="Google Shape;17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49"/>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5" name="Google Shape;175;p49"/>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176" name="Google Shape;176;p49"/>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177" name="Google Shape;177;p49"/>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178" name="Google Shape;178;p49"/>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 name="Shape 179"/>
        <p:cNvGrpSpPr/>
        <p:nvPr/>
      </p:nvGrpSpPr>
      <p:grpSpPr>
        <a:xfrm>
          <a:off x="0" y="0"/>
          <a:ext cx="0" cy="0"/>
          <a:chOff x="0" y="0"/>
          <a:chExt cx="0" cy="0"/>
        </a:xfrm>
      </p:grpSpPr>
      <p:sp>
        <p:nvSpPr>
          <p:cNvPr id="180" name="Google Shape;180;p50"/>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181" name="Google Shape;18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50"/>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183" name="Google Shape;183;p50"/>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pic>
        <p:nvPicPr>
          <p:cNvPr id="184" name="Google Shape;184;p50"/>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 name="Shape 185"/>
        <p:cNvGrpSpPr/>
        <p:nvPr/>
      </p:nvGrpSpPr>
      <p:grpSpPr>
        <a:xfrm>
          <a:off x="0" y="0"/>
          <a:ext cx="0" cy="0"/>
          <a:chOff x="0" y="0"/>
          <a:chExt cx="0" cy="0"/>
        </a:xfrm>
      </p:grpSpPr>
      <p:sp>
        <p:nvSpPr>
          <p:cNvPr id="186" name="Google Shape;18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87" name="Google Shape;187;p51"/>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92" name="Shape 192"/>
        <p:cNvGrpSpPr/>
        <p:nvPr/>
      </p:nvGrpSpPr>
      <p:grpSpPr>
        <a:xfrm>
          <a:off x="0" y="0"/>
          <a:ext cx="0" cy="0"/>
          <a:chOff x="0" y="0"/>
          <a:chExt cx="0" cy="0"/>
        </a:xfrm>
      </p:grpSpPr>
      <p:sp>
        <p:nvSpPr>
          <p:cNvPr id="193" name="Google Shape;193;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4" name="Google Shape;194;p53"/>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95" name="Google Shape;19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53"/>
          <p:cNvPicPr preferRelativeResize="0"/>
          <p:nvPr/>
        </p:nvPicPr>
        <p:blipFill rotWithShape="1">
          <a:blip r:embed="rId2">
            <a:alphaModFix/>
          </a:blip>
          <a:srcRect b="13502" l="0" r="0" t="0"/>
          <a:stretch/>
        </p:blipFill>
        <p:spPr>
          <a:xfrm>
            <a:off x="241600" y="4559451"/>
            <a:ext cx="2156224" cy="337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97" name="Shape 197"/>
        <p:cNvGrpSpPr/>
        <p:nvPr/>
      </p:nvGrpSpPr>
      <p:grpSpPr>
        <a:xfrm>
          <a:off x="0" y="0"/>
          <a:ext cx="0" cy="0"/>
          <a:chOff x="0" y="0"/>
          <a:chExt cx="0" cy="0"/>
        </a:xfrm>
      </p:grpSpPr>
      <p:sp>
        <p:nvSpPr>
          <p:cNvPr id="198" name="Google Shape;198;p5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99" name="Google Shape;199;p54"/>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00" name="Google Shape;20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201" name="Shape 201"/>
        <p:cNvGrpSpPr/>
        <p:nvPr/>
      </p:nvGrpSpPr>
      <p:grpSpPr>
        <a:xfrm>
          <a:off x="0" y="0"/>
          <a:ext cx="0" cy="0"/>
          <a:chOff x="0" y="0"/>
          <a:chExt cx="0" cy="0"/>
        </a:xfrm>
      </p:grpSpPr>
      <p:sp>
        <p:nvSpPr>
          <p:cNvPr id="202" name="Google Shape;20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55"/>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04" name="Google Shape;204;p55"/>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type="blank">
  <p:cSld name="BLANK">
    <p:spTree>
      <p:nvGrpSpPr>
        <p:cNvPr id="205" name="Shape 205"/>
        <p:cNvGrpSpPr/>
        <p:nvPr/>
      </p:nvGrpSpPr>
      <p:grpSpPr>
        <a:xfrm>
          <a:off x="0" y="0"/>
          <a:ext cx="0" cy="0"/>
          <a:chOff x="0" y="0"/>
          <a:chExt cx="0" cy="0"/>
        </a:xfrm>
      </p:grpSpPr>
      <p:sp>
        <p:nvSpPr>
          <p:cNvPr id="206" name="Google Shape;20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7" name="Google Shape;207;p56"/>
          <p:cNvPicPr preferRelativeResize="0"/>
          <p:nvPr/>
        </p:nvPicPr>
        <p:blipFill rotWithShape="1">
          <a:blip r:embed="rId2">
            <a:alphaModFix/>
          </a:blip>
          <a:srcRect b="13502" l="0" r="0" t="0"/>
          <a:stretch/>
        </p:blipFill>
        <p:spPr>
          <a:xfrm>
            <a:off x="87750" y="4587025"/>
            <a:ext cx="251147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6">
    <p:spTree>
      <p:nvGrpSpPr>
        <p:cNvPr id="208" name="Shape 208"/>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09" name="Shape 209"/>
        <p:cNvGrpSpPr/>
        <p:nvPr/>
      </p:nvGrpSpPr>
      <p:grpSpPr>
        <a:xfrm>
          <a:off x="0" y="0"/>
          <a:ext cx="0" cy="0"/>
          <a:chOff x="0" y="0"/>
          <a:chExt cx="0" cy="0"/>
        </a:xfrm>
      </p:grpSpPr>
      <p:sp>
        <p:nvSpPr>
          <p:cNvPr id="210" name="Google Shape;210;p58"/>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8"/>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12" name="Shape 212"/>
        <p:cNvGrpSpPr/>
        <p:nvPr/>
      </p:nvGrpSpPr>
      <p:grpSpPr>
        <a:xfrm>
          <a:off x="0" y="0"/>
          <a:ext cx="0" cy="0"/>
          <a:chOff x="0" y="0"/>
          <a:chExt cx="0" cy="0"/>
        </a:xfrm>
      </p:grpSpPr>
      <p:sp>
        <p:nvSpPr>
          <p:cNvPr id="213" name="Google Shape;213;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214" name="Shape 214"/>
        <p:cNvGrpSpPr/>
        <p:nvPr/>
      </p:nvGrpSpPr>
      <p:grpSpPr>
        <a:xfrm>
          <a:off x="0" y="0"/>
          <a:ext cx="0" cy="0"/>
          <a:chOff x="0" y="0"/>
          <a:chExt cx="0" cy="0"/>
        </a:xfrm>
      </p:grpSpPr>
      <p:sp>
        <p:nvSpPr>
          <p:cNvPr id="215" name="Google Shape;215;p60"/>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216" name="Shape 216"/>
        <p:cNvGrpSpPr/>
        <p:nvPr/>
      </p:nvGrpSpPr>
      <p:grpSpPr>
        <a:xfrm>
          <a:off x="0" y="0"/>
          <a:ext cx="0" cy="0"/>
          <a:chOff x="0" y="0"/>
          <a:chExt cx="0" cy="0"/>
        </a:xfrm>
      </p:grpSpPr>
      <p:sp>
        <p:nvSpPr>
          <p:cNvPr id="217" name="Google Shape;217;p61"/>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218" name="Shape 218"/>
        <p:cNvGrpSpPr/>
        <p:nvPr/>
      </p:nvGrpSpPr>
      <p:grpSpPr>
        <a:xfrm>
          <a:off x="0" y="0"/>
          <a:ext cx="0" cy="0"/>
          <a:chOff x="0" y="0"/>
          <a:chExt cx="0" cy="0"/>
        </a:xfrm>
      </p:grpSpPr>
      <p:sp>
        <p:nvSpPr>
          <p:cNvPr id="219" name="Google Shape;219;p62"/>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220" name="Shape 220"/>
        <p:cNvGrpSpPr/>
        <p:nvPr/>
      </p:nvGrpSpPr>
      <p:grpSpPr>
        <a:xfrm>
          <a:off x="0" y="0"/>
          <a:ext cx="0" cy="0"/>
          <a:chOff x="0" y="0"/>
          <a:chExt cx="0" cy="0"/>
        </a:xfrm>
      </p:grpSpPr>
      <p:sp>
        <p:nvSpPr>
          <p:cNvPr id="221" name="Google Shape;221;p63"/>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64"/>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224" name="Shape 224"/>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225" name="Shape 225"/>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226" name="Shape 226"/>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227" name="Shape 227"/>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228" name="Shape 228"/>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229" name="Shape 229"/>
        <p:cNvGrpSpPr/>
        <p:nvPr/>
      </p:nvGrpSpPr>
      <p:grpSpPr>
        <a:xfrm>
          <a:off x="0" y="0"/>
          <a:ext cx="0" cy="0"/>
          <a:chOff x="0" y="0"/>
          <a:chExt cx="0" cy="0"/>
        </a:xfrm>
      </p:grpSpPr>
      <p:pic>
        <p:nvPicPr>
          <p:cNvPr id="230" name="Google Shape;230;p70"/>
          <p:cNvPicPr preferRelativeResize="0"/>
          <p:nvPr/>
        </p:nvPicPr>
        <p:blipFill rotWithShape="1">
          <a:blip r:embed="rId2">
            <a:alphaModFix/>
          </a:blip>
          <a:srcRect b="0" l="0" r="0" t="0"/>
          <a:stretch/>
        </p:blipFill>
        <p:spPr>
          <a:xfrm>
            <a:off x="0" y="-1025"/>
            <a:ext cx="9143998" cy="5145576"/>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231" name="Shape 231"/>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232" name="Shape 232"/>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233" name="Shape 2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234" name="Shape 234"/>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235" name="Shape 235"/>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7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7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p7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79"/>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244" name="Shape 244"/>
        <p:cNvGrpSpPr/>
        <p:nvPr/>
      </p:nvGrpSpPr>
      <p:grpSpPr>
        <a:xfrm>
          <a:off x="0" y="0"/>
          <a:ext cx="0" cy="0"/>
          <a:chOff x="0" y="0"/>
          <a:chExt cx="0" cy="0"/>
        </a:xfrm>
      </p:grpSpPr>
      <p:cxnSp>
        <p:nvCxnSpPr>
          <p:cNvPr id="245" name="Google Shape;245;p80"/>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246" name="Shape 246"/>
        <p:cNvGrpSpPr/>
        <p:nvPr/>
      </p:nvGrpSpPr>
      <p:grpSpPr>
        <a:xfrm>
          <a:off x="0" y="0"/>
          <a:ext cx="0" cy="0"/>
          <a:chOff x="0" y="0"/>
          <a:chExt cx="0" cy="0"/>
        </a:xfrm>
      </p:grpSpPr>
      <p:sp>
        <p:nvSpPr>
          <p:cNvPr id="247" name="Google Shape;247;p81"/>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248" name="Google Shape;248;p81"/>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249" name="Shape 249"/>
        <p:cNvGrpSpPr/>
        <p:nvPr/>
      </p:nvGrpSpPr>
      <p:grpSpPr>
        <a:xfrm>
          <a:off x="0" y="0"/>
          <a:ext cx="0" cy="0"/>
          <a:chOff x="0" y="0"/>
          <a:chExt cx="0" cy="0"/>
        </a:xfrm>
      </p:grpSpPr>
      <p:sp>
        <p:nvSpPr>
          <p:cNvPr id="250" name="Google Shape;250;p8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2" name="Google Shape;252;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253" name="Shape 253"/>
        <p:cNvGrpSpPr/>
        <p:nvPr/>
      </p:nvGrpSpPr>
      <p:grpSpPr>
        <a:xfrm>
          <a:off x="0" y="0"/>
          <a:ext cx="0" cy="0"/>
          <a:chOff x="0" y="0"/>
          <a:chExt cx="0" cy="0"/>
        </a:xfrm>
      </p:grpSpPr>
      <p:sp>
        <p:nvSpPr>
          <p:cNvPr id="254" name="Google Shape;254;p83"/>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55" name="Google Shape;255;p83"/>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0" name="Shape 260"/>
        <p:cNvGrpSpPr/>
        <p:nvPr/>
      </p:nvGrpSpPr>
      <p:grpSpPr>
        <a:xfrm>
          <a:off x="0" y="0"/>
          <a:ext cx="0" cy="0"/>
          <a:chOff x="0" y="0"/>
          <a:chExt cx="0" cy="0"/>
        </a:xfrm>
      </p:grpSpPr>
      <p:sp>
        <p:nvSpPr>
          <p:cNvPr id="261" name="Google Shape;261;p85"/>
          <p:cNvSpPr txBox="1"/>
          <p:nvPr>
            <p:ph idx="12" type="sldNum"/>
          </p:nvPr>
        </p:nvSpPr>
        <p:spPr>
          <a:xfrm>
            <a:off x="8472458" y="4663217"/>
            <a:ext cx="548663" cy="393638"/>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86"/>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4" name="Google Shape;264;p86"/>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5" name="Google Shape;265;p86"/>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87"/>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8" name="Google Shape;268;p87"/>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9" name="Google Shape;269;p87"/>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88"/>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2" name="Google Shape;272;p88"/>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73" name="Google Shape;273;p88"/>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89"/>
          <p:cNvSpPr txBox="1"/>
          <p:nvPr>
            <p:ph type="title"/>
          </p:nvPr>
        </p:nvSpPr>
        <p:spPr>
          <a:xfrm>
            <a:off x="910472" y="1692675"/>
            <a:ext cx="5366475"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6" name="Google Shape;276;p89"/>
          <p:cNvSpPr txBox="1"/>
          <p:nvPr>
            <p:ph idx="1" type="subTitle"/>
          </p:nvPr>
        </p:nvSpPr>
        <p:spPr>
          <a:xfrm>
            <a:off x="2223600" y="3036047"/>
            <a:ext cx="3955613" cy="752175"/>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7" name="Google Shape;277;p89"/>
          <p:cNvSpPr txBox="1"/>
          <p:nvPr>
            <p:ph idx="2" type="subTitle"/>
          </p:nvPr>
        </p:nvSpPr>
        <p:spPr>
          <a:xfrm>
            <a:off x="998963" y="2283872"/>
            <a:ext cx="39556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90"/>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80" name="Google Shape;280;p90"/>
          <p:cNvSpPr txBox="1"/>
          <p:nvPr>
            <p:ph idx="1" type="body"/>
          </p:nvPr>
        </p:nvSpPr>
        <p:spPr>
          <a:xfrm>
            <a:off x="451256" y="1160634"/>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81" name="Google Shape;281;p90"/>
          <p:cNvSpPr txBox="1"/>
          <p:nvPr>
            <p:ph idx="2" type="subTitle"/>
          </p:nvPr>
        </p:nvSpPr>
        <p:spPr>
          <a:xfrm>
            <a:off x="422681"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82" name="Google Shape;282;p90"/>
          <p:cNvSpPr txBox="1"/>
          <p:nvPr>
            <p:ph type="title"/>
          </p:nvPr>
        </p:nvSpPr>
        <p:spPr>
          <a:xfrm>
            <a:off x="347644" y="483797"/>
            <a:ext cx="7851150"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91"/>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solidFill>
                <a:schemeClr val="dk2"/>
              </a:solidFill>
              <a:latin typeface="Helvetica Neue"/>
              <a:ea typeface="Helvetica Neue"/>
              <a:cs typeface="Helvetica Neue"/>
              <a:sym typeface="Helvetica Neue"/>
            </a:endParaRPr>
          </a:p>
        </p:txBody>
      </p:sp>
      <p:sp>
        <p:nvSpPr>
          <p:cNvPr id="285" name="Google Shape;285;p91"/>
          <p:cNvSpPr txBox="1"/>
          <p:nvPr>
            <p:ph idx="1" type="body"/>
          </p:nvPr>
        </p:nvSpPr>
        <p:spPr>
          <a:xfrm>
            <a:off x="451256" y="1593431"/>
            <a:ext cx="3313125"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86" name="Google Shape;286;p91"/>
          <p:cNvSpPr txBox="1"/>
          <p:nvPr>
            <p:ph type="title"/>
          </p:nvPr>
        </p:nvSpPr>
        <p:spPr>
          <a:xfrm>
            <a:off x="347644" y="483797"/>
            <a:ext cx="3520350"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87" name="Google Shape;287;p91"/>
          <p:cNvSpPr txBox="1"/>
          <p:nvPr>
            <p:ph idx="2" type="subTitle"/>
          </p:nvPr>
        </p:nvSpPr>
        <p:spPr>
          <a:xfrm>
            <a:off x="422681" y="1138228"/>
            <a:ext cx="3313125"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88" name="Google Shape;288;p91"/>
          <p:cNvSpPr/>
          <p:nvPr/>
        </p:nvSpPr>
        <p:spPr>
          <a:xfrm>
            <a:off x="4598616" y="4556"/>
            <a:ext cx="4545338"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92"/>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91" name="Google Shape;291;p92"/>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92" name="Google Shape;292;p92"/>
          <p:cNvSpPr txBox="1"/>
          <p:nvPr>
            <p:ph idx="1"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93" name="Google Shape;293;p92"/>
          <p:cNvSpPr txBox="1"/>
          <p:nvPr>
            <p:ph idx="2"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p93"/>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96" name="Google Shape;296;p93"/>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97" name="Google Shape;297;p93"/>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98" name="Google Shape;298;p93"/>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p94"/>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01" name="Google Shape;301;p94"/>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02" name="Google Shape;302;p94"/>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03" name="Google Shape;303;p94"/>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304" name="Shape 304"/>
        <p:cNvGrpSpPr/>
        <p:nvPr/>
      </p:nvGrpSpPr>
      <p:grpSpPr>
        <a:xfrm>
          <a:off x="0" y="0"/>
          <a:ext cx="0" cy="0"/>
          <a:chOff x="0" y="0"/>
          <a:chExt cx="0" cy="0"/>
        </a:xfrm>
      </p:grpSpPr>
      <p:sp>
        <p:nvSpPr>
          <p:cNvPr id="305" name="Google Shape;305;p95"/>
          <p:cNvSpPr txBox="1"/>
          <p:nvPr/>
        </p:nvSpPr>
        <p:spPr>
          <a:xfrm>
            <a:off x="912983" y="1893330"/>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06" name="Google Shape;306;p95"/>
          <p:cNvSpPr txBox="1"/>
          <p:nvPr/>
        </p:nvSpPr>
        <p:spPr>
          <a:xfrm>
            <a:off x="0" y="0"/>
            <a:ext cx="1125000" cy="30852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p:txBody>
      </p:sp>
      <p:sp>
        <p:nvSpPr>
          <p:cNvPr id="307" name="Google Shape;307;p95"/>
          <p:cNvSpPr txBox="1"/>
          <p:nvPr>
            <p:ph idx="1" type="body"/>
          </p:nvPr>
        </p:nvSpPr>
        <p:spPr>
          <a:xfrm>
            <a:off x="929091" y="2288466"/>
            <a:ext cx="5941238"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08" name="Google Shape;308;p95"/>
          <p:cNvSpPr txBox="1"/>
          <p:nvPr>
            <p:ph type="title"/>
          </p:nvPr>
        </p:nvSpPr>
        <p:spPr>
          <a:xfrm>
            <a:off x="854513" y="1178831"/>
            <a:ext cx="54534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09" name="Google Shape;309;p95"/>
          <p:cNvSpPr txBox="1"/>
          <p:nvPr>
            <p:ph idx="2" type="subTitle"/>
          </p:nvPr>
        </p:nvSpPr>
        <p:spPr>
          <a:xfrm>
            <a:off x="929091" y="1833263"/>
            <a:ext cx="6398213" cy="752175"/>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310" name="Shape 31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311" name="Shape 311"/>
        <p:cNvGrpSpPr/>
        <p:nvPr/>
      </p:nvGrpSpPr>
      <p:grpSpPr>
        <a:xfrm>
          <a:off x="0" y="0"/>
          <a:ext cx="0" cy="0"/>
          <a:chOff x="0" y="0"/>
          <a:chExt cx="0" cy="0"/>
        </a:xfrm>
      </p:grpSpPr>
      <p:sp>
        <p:nvSpPr>
          <p:cNvPr id="312" name="Google Shape;312;p97"/>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13" name="Google Shape;313;p97"/>
          <p:cNvSpPr txBox="1"/>
          <p:nvPr>
            <p:ph idx="1"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314" name="Google Shape;314;p97"/>
          <p:cNvSpPr txBox="1"/>
          <p:nvPr>
            <p:ph idx="2"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15" name="Google Shape;315;p97"/>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98"/>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18" name="Google Shape;318;p98"/>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19" name="Google Shape;319;p98"/>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0" name="Google Shape;320;p98"/>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99"/>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23" name="Google Shape;323;p99"/>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4" name="Google Shape;324;p99"/>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25" name="Google Shape;325;p99"/>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100"/>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28" name="Google Shape;328;p100"/>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29" name="Google Shape;329;p100"/>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330" name="Shape 330"/>
        <p:cNvGrpSpPr/>
        <p:nvPr/>
      </p:nvGrpSpPr>
      <p:grpSpPr>
        <a:xfrm>
          <a:off x="0" y="0"/>
          <a:ext cx="0" cy="0"/>
          <a:chOff x="0" y="0"/>
          <a:chExt cx="0" cy="0"/>
        </a:xfrm>
      </p:grpSpPr>
      <p:sp>
        <p:nvSpPr>
          <p:cNvPr id="331" name="Google Shape;331;p101"/>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32" name="Google Shape;332;p101"/>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33" name="Google Shape;333;p101"/>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102"/>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36" name="Google Shape;336;p102"/>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37" name="Google Shape;337;p102"/>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103"/>
          <p:cNvSpPr txBox="1"/>
          <p:nvPr/>
        </p:nvSpPr>
        <p:spPr>
          <a:xfrm>
            <a:off x="435148" y="1198295"/>
            <a:ext cx="6788025" cy="1034775"/>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40" name="Google Shape;340;p103"/>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41" name="Google Shape;341;p103"/>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42" name="Google Shape;342;p103"/>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104"/>
          <p:cNvSpPr txBox="1"/>
          <p:nvPr/>
        </p:nvSpPr>
        <p:spPr>
          <a:xfrm>
            <a:off x="435150" y="1198294"/>
            <a:ext cx="8214863" cy="506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345" name="Google Shape;345;p104"/>
          <p:cNvSpPr txBox="1"/>
          <p:nvPr>
            <p:ph type="title"/>
          </p:nvPr>
        </p:nvSpPr>
        <p:spPr>
          <a:xfrm>
            <a:off x="334894" y="483797"/>
            <a:ext cx="8233538" cy="752175"/>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346" name="Google Shape;346;p104"/>
          <p:cNvSpPr txBox="1"/>
          <p:nvPr>
            <p:ph idx="1" type="body"/>
          </p:nvPr>
        </p:nvSpPr>
        <p:spPr>
          <a:xfrm>
            <a:off x="451256" y="1529869"/>
            <a:ext cx="8214863" cy="2402663"/>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347" name="Google Shape;347;p104"/>
          <p:cNvSpPr txBox="1"/>
          <p:nvPr>
            <p:ph idx="2" type="subTitle"/>
          </p:nvPr>
        </p:nvSpPr>
        <p:spPr>
          <a:xfrm>
            <a:off x="410869" y="1138228"/>
            <a:ext cx="8255250" cy="512438"/>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5" Type="http://schemas.openxmlformats.org/officeDocument/2006/relationships/slideLayout" Target="../slideLayouts/slideLayout35.xml"/><Relationship Id="rId19" Type="http://schemas.openxmlformats.org/officeDocument/2006/relationships/theme" Target="../theme/theme6.xml"/><Relationship Id="rId6" Type="http://schemas.openxmlformats.org/officeDocument/2006/relationships/slideLayout" Target="../slideLayouts/slideLayout36.xml"/><Relationship Id="rId18" Type="http://schemas.openxmlformats.org/officeDocument/2006/relationships/slideLayout" Target="../slideLayouts/slideLayout48.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5" Type="http://schemas.openxmlformats.org/officeDocument/2006/relationships/slideLayout" Target="../slideLayouts/slideLayout53.xml"/><Relationship Id="rId6" Type="http://schemas.openxmlformats.org/officeDocument/2006/relationships/slideLayout" Target="../slideLayouts/slideLayout54.xml"/><Relationship Id="rId29" Type="http://schemas.openxmlformats.org/officeDocument/2006/relationships/slideLayout" Target="../slideLayouts/slideLayout77.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32" Type="http://schemas.openxmlformats.org/officeDocument/2006/relationships/theme" Target="../theme/theme1.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25" Type="http://schemas.openxmlformats.org/officeDocument/2006/relationships/theme" Target="../theme/theme3.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1" name="Shape 111"/>
        <p:cNvGrpSpPr/>
        <p:nvPr/>
      </p:nvGrpSpPr>
      <p:grpSpPr>
        <a:xfrm>
          <a:off x="0" y="0"/>
          <a:ext cx="0" cy="0"/>
          <a:chOff x="0" y="0"/>
          <a:chExt cx="0" cy="0"/>
        </a:xfrm>
      </p:grpSpPr>
      <p:sp>
        <p:nvSpPr>
          <p:cNvPr id="112" name="Google Shape;11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13" name="Google Shape;11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14" name="Google Shape;11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8" name="Shape 188"/>
        <p:cNvGrpSpPr/>
        <p:nvPr/>
      </p:nvGrpSpPr>
      <p:grpSpPr>
        <a:xfrm>
          <a:off x="0" y="0"/>
          <a:ext cx="0" cy="0"/>
          <a:chOff x="0" y="0"/>
          <a:chExt cx="0" cy="0"/>
        </a:xfrm>
      </p:grpSpPr>
      <p:sp>
        <p:nvSpPr>
          <p:cNvPr id="189" name="Google Shape;189;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90" name="Google Shape;190;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1" name="Google Shape;19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6" name="Shape 256"/>
        <p:cNvGrpSpPr/>
        <p:nvPr/>
      </p:nvGrpSpPr>
      <p:grpSpPr>
        <a:xfrm>
          <a:off x="0" y="0"/>
          <a:ext cx="0" cy="0"/>
          <a:chOff x="0" y="0"/>
          <a:chExt cx="0" cy="0"/>
        </a:xfrm>
      </p:grpSpPr>
      <p:sp>
        <p:nvSpPr>
          <p:cNvPr id="257" name="Google Shape;257;p84"/>
          <p:cNvSpPr txBox="1"/>
          <p:nvPr>
            <p:ph type="title"/>
          </p:nvPr>
        </p:nvSpPr>
        <p:spPr>
          <a:xfrm>
            <a:off x="311700" y="445025"/>
            <a:ext cx="8520638" cy="572738"/>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Google Sans"/>
              <a:buNone/>
              <a:defRPr sz="28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sp>
        <p:nvSpPr>
          <p:cNvPr id="258" name="Google Shape;258;p84"/>
          <p:cNvSpPr txBox="1"/>
          <p:nvPr>
            <p:ph idx="12" type="sldNum"/>
          </p:nvPr>
        </p:nvSpPr>
        <p:spPr>
          <a:xfrm>
            <a:off x="8472458" y="4663217"/>
            <a:ext cx="548663" cy="393638"/>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84"/>
          <p:cNvSpPr txBox="1"/>
          <p:nvPr>
            <p:ph idx="1" type="body"/>
          </p:nvPr>
        </p:nvSpPr>
        <p:spPr>
          <a:xfrm>
            <a:off x="451256" y="1160634"/>
            <a:ext cx="8214863" cy="2402663"/>
          </a:xfrm>
          <a:prstGeom prst="rect">
            <a:avLst/>
          </a:prstGeom>
          <a:noFill/>
          <a:ln>
            <a:noFill/>
          </a:ln>
        </p:spPr>
        <p:txBody>
          <a:bodyPr anchorCtr="0" anchor="t" bIns="34275" lIns="34275" spcFirstLastPara="1" rIns="34275" wrap="square" tIns="34275">
            <a:spAutoFit/>
          </a:bodyPr>
          <a:lstStyle>
            <a:lvl1pPr indent="-342900" lvl="0" marL="4572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indent="-342900" lvl="1" marL="9144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2pPr>
            <a:lvl3pPr indent="-317500" lvl="2" marL="13716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3pPr>
            <a:lvl4pPr indent="-317500" lvl="3" marL="18288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4pPr>
            <a:lvl5pPr indent="-298450" lvl="4" marL="22860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5pPr>
            <a:lvl6pPr indent="-298450" lvl="5" marL="27432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6pPr>
            <a:lvl7pPr indent="-298450" lvl="6" marL="32004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7pPr>
            <a:lvl8pPr indent="-298450" lvl="7" marL="36576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8pPr>
            <a:lvl9pPr indent="-298450" lvl="8" marL="41148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57.png"/><Relationship Id="rId7"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59.jpg"/><Relationship Id="rId6" Type="http://schemas.openxmlformats.org/officeDocument/2006/relationships/image" Target="../media/image62.png"/><Relationship Id="rId7"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 Id="rId3" Type="http://schemas.openxmlformats.org/officeDocument/2006/relationships/image" Target="../media/image77.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62.png"/><Relationship Id="rId5"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xml"/><Relationship Id="rId3" Type="http://schemas.openxmlformats.org/officeDocument/2006/relationships/image" Target="../media/image7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xml"/><Relationship Id="rId3"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3" name="Shape 363"/>
        <p:cNvGrpSpPr/>
        <p:nvPr/>
      </p:nvGrpSpPr>
      <p:grpSpPr>
        <a:xfrm>
          <a:off x="0" y="0"/>
          <a:ext cx="0" cy="0"/>
          <a:chOff x="0" y="0"/>
          <a:chExt cx="0" cy="0"/>
        </a:xfrm>
      </p:grpSpPr>
      <p:sp>
        <p:nvSpPr>
          <p:cNvPr id="364" name="Google Shape;364;p109"/>
          <p:cNvSpPr txBox="1"/>
          <p:nvPr/>
        </p:nvSpPr>
        <p:spPr>
          <a:xfrm>
            <a:off x="503325" y="90050"/>
            <a:ext cx="34401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Roboto Mono"/>
                <a:ea typeface="Roboto Mono"/>
                <a:cs typeface="Roboto Mono"/>
                <a:sym typeface="Roboto Mono"/>
              </a:rPr>
              <a:t>Did you know ?</a:t>
            </a:r>
            <a:endParaRPr b="1" sz="2100">
              <a:solidFill>
                <a:schemeClr val="dk2"/>
              </a:solidFill>
              <a:latin typeface="Roboto Mono"/>
              <a:ea typeface="Roboto Mono"/>
              <a:cs typeface="Roboto Mono"/>
              <a:sym typeface="Roboto Mono"/>
            </a:endParaRPr>
          </a:p>
        </p:txBody>
      </p:sp>
      <p:sp>
        <p:nvSpPr>
          <p:cNvPr id="365" name="Google Shape;365;p109"/>
          <p:cNvSpPr txBox="1"/>
          <p:nvPr/>
        </p:nvSpPr>
        <p:spPr>
          <a:xfrm>
            <a:off x="405500" y="3692225"/>
            <a:ext cx="82275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highlight>
                  <a:srgbClr val="FFFFFF"/>
                </a:highlight>
                <a:latin typeface="Open Sans"/>
                <a:ea typeface="Open Sans"/>
                <a:cs typeface="Open Sans"/>
                <a:sym typeface="Open Sans"/>
              </a:rPr>
              <a:t>Spotify relies on Google Cloud Storage to handle and store the massive amount of audio and user data. </a:t>
            </a:r>
            <a:endParaRPr sz="2100">
              <a:solidFill>
                <a:schemeClr val="dk2"/>
              </a:solidFill>
              <a:latin typeface="Roboto Mono Light"/>
              <a:ea typeface="Roboto Mono Light"/>
              <a:cs typeface="Roboto Mono Light"/>
              <a:sym typeface="Roboto Mono Light"/>
            </a:endParaRPr>
          </a:p>
        </p:txBody>
      </p:sp>
      <p:pic>
        <p:nvPicPr>
          <p:cNvPr id="366" name="Google Shape;366;p109"/>
          <p:cNvPicPr preferRelativeResize="0"/>
          <p:nvPr/>
        </p:nvPicPr>
        <p:blipFill>
          <a:blip r:embed="rId3">
            <a:alphaModFix/>
          </a:blip>
          <a:stretch>
            <a:fillRect/>
          </a:stretch>
        </p:blipFill>
        <p:spPr>
          <a:xfrm>
            <a:off x="160700" y="645775"/>
            <a:ext cx="1572900" cy="1485000"/>
          </a:xfrm>
          <a:prstGeom prst="ellipse">
            <a:avLst/>
          </a:prstGeom>
          <a:noFill/>
          <a:ln>
            <a:noFill/>
          </a:ln>
        </p:spPr>
      </p:pic>
      <p:pic>
        <p:nvPicPr>
          <p:cNvPr id="367" name="Google Shape;367;p109"/>
          <p:cNvPicPr preferRelativeResize="0"/>
          <p:nvPr/>
        </p:nvPicPr>
        <p:blipFill>
          <a:blip r:embed="rId4">
            <a:alphaModFix/>
          </a:blip>
          <a:stretch>
            <a:fillRect/>
          </a:stretch>
        </p:blipFill>
        <p:spPr>
          <a:xfrm>
            <a:off x="2977700" y="657950"/>
            <a:ext cx="1687800" cy="1574700"/>
          </a:xfrm>
          <a:prstGeom prst="ellipse">
            <a:avLst/>
          </a:prstGeom>
          <a:noFill/>
          <a:ln>
            <a:noFill/>
          </a:ln>
        </p:spPr>
      </p:pic>
      <p:pic>
        <p:nvPicPr>
          <p:cNvPr id="368" name="Google Shape;368;p109"/>
          <p:cNvPicPr preferRelativeResize="0"/>
          <p:nvPr/>
        </p:nvPicPr>
        <p:blipFill>
          <a:blip r:embed="rId5">
            <a:alphaModFix/>
          </a:blip>
          <a:stretch>
            <a:fillRect/>
          </a:stretch>
        </p:blipFill>
        <p:spPr>
          <a:xfrm>
            <a:off x="6618975" y="550075"/>
            <a:ext cx="1687800" cy="1588500"/>
          </a:xfrm>
          <a:prstGeom prst="ellipse">
            <a:avLst/>
          </a:prstGeom>
          <a:noFill/>
          <a:ln>
            <a:noFill/>
          </a:ln>
        </p:spPr>
      </p:pic>
      <p:pic>
        <p:nvPicPr>
          <p:cNvPr id="369" name="Google Shape;369;p109"/>
          <p:cNvPicPr preferRelativeResize="0"/>
          <p:nvPr/>
        </p:nvPicPr>
        <p:blipFill>
          <a:blip r:embed="rId6">
            <a:alphaModFix/>
          </a:blip>
          <a:stretch>
            <a:fillRect/>
          </a:stretch>
        </p:blipFill>
        <p:spPr>
          <a:xfrm>
            <a:off x="1454600" y="2066200"/>
            <a:ext cx="1523100" cy="1433400"/>
          </a:xfrm>
          <a:prstGeom prst="rect">
            <a:avLst/>
          </a:prstGeom>
          <a:noFill/>
          <a:ln>
            <a:noFill/>
          </a:ln>
        </p:spPr>
      </p:pic>
      <p:pic>
        <p:nvPicPr>
          <p:cNvPr id="370" name="Google Shape;370;p109"/>
          <p:cNvPicPr preferRelativeResize="0"/>
          <p:nvPr/>
        </p:nvPicPr>
        <p:blipFill>
          <a:blip r:embed="rId7">
            <a:alphaModFix/>
          </a:blip>
          <a:stretch>
            <a:fillRect/>
          </a:stretch>
        </p:blipFill>
        <p:spPr>
          <a:xfrm>
            <a:off x="4732975" y="1657350"/>
            <a:ext cx="1943100" cy="1828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110"/>
          <p:cNvPicPr preferRelativeResize="0"/>
          <p:nvPr/>
        </p:nvPicPr>
        <p:blipFill rotWithShape="1">
          <a:blip r:embed="rId3">
            <a:alphaModFix/>
          </a:blip>
          <a:srcRect b="0" l="0" r="0" t="0"/>
          <a:stretch/>
        </p:blipFill>
        <p:spPr>
          <a:xfrm>
            <a:off x="5710243" y="0"/>
            <a:ext cx="3433757" cy="5143500"/>
          </a:xfrm>
          <a:prstGeom prst="rect">
            <a:avLst/>
          </a:prstGeom>
          <a:noFill/>
          <a:ln>
            <a:noFill/>
          </a:ln>
        </p:spPr>
      </p:pic>
      <p:pic>
        <p:nvPicPr>
          <p:cNvPr id="376" name="Google Shape;376;p110"/>
          <p:cNvPicPr preferRelativeResize="0"/>
          <p:nvPr/>
        </p:nvPicPr>
        <p:blipFill>
          <a:blip r:embed="rId4">
            <a:alphaModFix/>
          </a:blip>
          <a:stretch>
            <a:fillRect/>
          </a:stretch>
        </p:blipFill>
        <p:spPr>
          <a:xfrm>
            <a:off x="-36025" y="5"/>
            <a:ext cx="9144003" cy="5143501"/>
          </a:xfrm>
          <a:prstGeom prst="rect">
            <a:avLst/>
          </a:prstGeom>
          <a:noFill/>
          <a:ln>
            <a:noFill/>
          </a:ln>
        </p:spPr>
      </p:pic>
      <p:sp>
        <p:nvSpPr>
          <p:cNvPr id="377" name="Google Shape;377;p110"/>
          <p:cNvSpPr txBox="1"/>
          <p:nvPr>
            <p:ph type="title"/>
          </p:nvPr>
        </p:nvSpPr>
        <p:spPr>
          <a:xfrm>
            <a:off x="317175" y="2295650"/>
            <a:ext cx="4847100" cy="1736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with Cloud Storage APIs</a:t>
            </a:r>
            <a:endParaRPr/>
          </a:p>
        </p:txBody>
      </p:sp>
      <p:pic>
        <p:nvPicPr>
          <p:cNvPr id="378" name="Google Shape;378;p110"/>
          <p:cNvPicPr preferRelativeResize="0"/>
          <p:nvPr/>
        </p:nvPicPr>
        <p:blipFill rotWithShape="1">
          <a:blip r:embed="rId5">
            <a:alphaModFix/>
          </a:blip>
          <a:srcRect b="0" l="22624" r="0" t="0"/>
          <a:stretch/>
        </p:blipFill>
        <p:spPr>
          <a:xfrm>
            <a:off x="5570875" y="-32176"/>
            <a:ext cx="3613500" cy="4450011"/>
          </a:xfrm>
          <a:prstGeom prst="rect">
            <a:avLst/>
          </a:prstGeom>
          <a:noFill/>
          <a:ln>
            <a:noFill/>
          </a:ln>
        </p:spPr>
      </p:pic>
      <p:grpSp>
        <p:nvGrpSpPr>
          <p:cNvPr id="379" name="Google Shape;379;p110"/>
          <p:cNvGrpSpPr/>
          <p:nvPr/>
        </p:nvGrpSpPr>
        <p:grpSpPr>
          <a:xfrm>
            <a:off x="115675" y="205200"/>
            <a:ext cx="3613500" cy="684575"/>
            <a:chOff x="-1149000" y="444250"/>
            <a:chExt cx="3613500" cy="684575"/>
          </a:xfrm>
        </p:grpSpPr>
        <p:sp>
          <p:nvSpPr>
            <p:cNvPr id="380" name="Google Shape;380;p110"/>
            <p:cNvSpPr txBox="1"/>
            <p:nvPr/>
          </p:nvSpPr>
          <p:spPr>
            <a:xfrm>
              <a:off x="-1149000" y="444250"/>
              <a:ext cx="361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Google Sans"/>
                  <a:ea typeface="Google Sans"/>
                  <a:cs typeface="Google Sans"/>
                  <a:sym typeface="Google Sans"/>
                </a:rPr>
                <a:t>Google Cloud Skills for Africa</a:t>
              </a:r>
              <a:endParaRPr sz="1600">
                <a:solidFill>
                  <a:schemeClr val="lt1"/>
                </a:solidFill>
                <a:latin typeface="Google Sans"/>
                <a:ea typeface="Google Sans"/>
                <a:cs typeface="Google Sans"/>
                <a:sym typeface="Google Sans"/>
              </a:endParaRPr>
            </a:p>
          </p:txBody>
        </p:sp>
        <p:sp>
          <p:nvSpPr>
            <p:cNvPr id="381" name="Google Shape;381;p110"/>
            <p:cNvSpPr txBox="1"/>
            <p:nvPr/>
          </p:nvSpPr>
          <p:spPr>
            <a:xfrm>
              <a:off x="-169500" y="667125"/>
              <a:ext cx="21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Google Sans"/>
                  <a:ea typeface="Google Sans"/>
                  <a:cs typeface="Google Sans"/>
                  <a:sym typeface="Google Sans"/>
                </a:rPr>
                <a:t>2024</a:t>
              </a:r>
              <a:endParaRPr b="1" sz="1800">
                <a:solidFill>
                  <a:schemeClr val="lt1"/>
                </a:solidFill>
                <a:latin typeface="Google Sans"/>
                <a:ea typeface="Google Sans"/>
                <a:cs typeface="Google Sans"/>
                <a:sym typeface="Google Sans"/>
              </a:endParaRPr>
            </a:p>
          </p:txBody>
        </p:sp>
      </p:grpSp>
      <p:pic>
        <p:nvPicPr>
          <p:cNvPr id="382" name="Google Shape;382;p110"/>
          <p:cNvPicPr preferRelativeResize="0"/>
          <p:nvPr/>
        </p:nvPicPr>
        <p:blipFill>
          <a:blip r:embed="rId6">
            <a:alphaModFix/>
          </a:blip>
          <a:stretch>
            <a:fillRect/>
          </a:stretch>
        </p:blipFill>
        <p:spPr>
          <a:xfrm>
            <a:off x="364603" y="889775"/>
            <a:ext cx="2001000" cy="476250"/>
          </a:xfrm>
          <a:prstGeom prst="rect">
            <a:avLst/>
          </a:prstGeom>
          <a:noFill/>
          <a:ln>
            <a:noFill/>
          </a:ln>
        </p:spPr>
      </p:pic>
      <p:sp>
        <p:nvSpPr>
          <p:cNvPr id="383" name="Google Shape;383;p110"/>
          <p:cNvSpPr txBox="1"/>
          <p:nvPr/>
        </p:nvSpPr>
        <p:spPr>
          <a:xfrm>
            <a:off x="5484900" y="4533125"/>
            <a:ext cx="47397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Roboto Mono"/>
                <a:ea typeface="Roboto Mono"/>
                <a:cs typeface="Roboto Mono"/>
                <a:sym typeface="Roboto Mono"/>
              </a:rPr>
              <a:t>Samuel Macharia - Cloud Engineer</a:t>
            </a:r>
            <a:endParaRPr b="1">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2"/>
                </a:solidFill>
                <a:latin typeface="Roboto Mono"/>
                <a:ea typeface="Roboto Mono"/>
                <a:cs typeface="Roboto Mono"/>
                <a:sym typeface="Roboto Mono"/>
              </a:rPr>
              <a:t>       @engeniusam</a:t>
            </a:r>
            <a:endParaRPr b="1">
              <a:solidFill>
                <a:schemeClr val="dk2"/>
              </a:solidFill>
              <a:latin typeface="Roboto Mono"/>
              <a:ea typeface="Roboto Mono"/>
              <a:cs typeface="Roboto Mono"/>
              <a:sym typeface="Roboto Mono"/>
            </a:endParaRPr>
          </a:p>
        </p:txBody>
      </p:sp>
      <p:pic>
        <p:nvPicPr>
          <p:cNvPr id="384" name="Google Shape;384;p110"/>
          <p:cNvPicPr preferRelativeResize="0"/>
          <p:nvPr/>
        </p:nvPicPr>
        <p:blipFill>
          <a:blip r:embed="rId7">
            <a:alphaModFix/>
          </a:blip>
          <a:stretch>
            <a:fillRect/>
          </a:stretch>
        </p:blipFill>
        <p:spPr>
          <a:xfrm>
            <a:off x="6013100" y="4875300"/>
            <a:ext cx="241475" cy="241475"/>
          </a:xfrm>
          <a:prstGeom prst="rect">
            <a:avLst/>
          </a:prstGeom>
          <a:noFill/>
          <a:ln>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pic>
        <p:nvPicPr>
          <p:cNvPr id="389" name="Google Shape;389;p111"/>
          <p:cNvPicPr preferRelativeResize="0"/>
          <p:nvPr/>
        </p:nvPicPr>
        <p:blipFill rotWithShape="1">
          <a:blip r:embed="rId4">
            <a:alphaModFix/>
          </a:blip>
          <a:srcRect b="67246" l="180" r="65685" t="-16"/>
          <a:stretch/>
        </p:blipFill>
        <p:spPr>
          <a:xfrm>
            <a:off x="0" y="25"/>
            <a:ext cx="3592627" cy="1940174"/>
          </a:xfrm>
          <a:prstGeom prst="rect">
            <a:avLst/>
          </a:prstGeom>
          <a:noFill/>
          <a:ln>
            <a:noFill/>
          </a:ln>
        </p:spPr>
      </p:pic>
      <p:sp>
        <p:nvSpPr>
          <p:cNvPr id="390" name="Google Shape;390;p111"/>
          <p:cNvSpPr/>
          <p:nvPr/>
        </p:nvSpPr>
        <p:spPr>
          <a:xfrm>
            <a:off x="8728600" y="355275"/>
            <a:ext cx="121200" cy="12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1"/>
          <p:cNvSpPr txBox="1"/>
          <p:nvPr/>
        </p:nvSpPr>
        <p:spPr>
          <a:xfrm>
            <a:off x="367225" y="1078275"/>
            <a:ext cx="8372100" cy="473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t/>
            </a:r>
            <a:endParaRPr b="1" sz="23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 sz="1500">
                <a:solidFill>
                  <a:schemeClr val="dk1"/>
                </a:solidFill>
              </a:rPr>
              <a:t>API (Application Programming Interface? </a:t>
            </a:r>
            <a:r>
              <a:rPr lang="en" sz="1500">
                <a:solidFill>
                  <a:schemeClr val="dk1"/>
                </a:solidFill>
              </a:rPr>
              <a:t>A set of protocols and tools for building software and applications</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CLI (Command-Line Interface):</a:t>
            </a:r>
            <a:r>
              <a:rPr lang="en" sz="1500">
                <a:solidFill>
                  <a:schemeClr val="dk1"/>
                </a:solidFill>
              </a:rPr>
              <a:t> A text-based interface that allows users to interact with software by typing commands.</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API Explorer:</a:t>
            </a:r>
            <a:r>
              <a:rPr lang="en" sz="1500">
                <a:solidFill>
                  <a:schemeClr val="dk1"/>
                </a:solidFill>
              </a:rPr>
              <a:t> An online tool provided by Google to test and interact with Google Cloud APIs.</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SDK (Software Development Kit):</a:t>
            </a:r>
            <a:r>
              <a:rPr lang="en" sz="1500">
                <a:solidFill>
                  <a:schemeClr val="dk1"/>
                </a:solidFill>
              </a:rPr>
              <a:t> A collection of software tools and libraries that developers use to create applications for specific platforms.</a:t>
            </a:r>
            <a:endParaRPr sz="1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 sz="1500">
                <a:solidFill>
                  <a:schemeClr val="dk1"/>
                </a:solidFill>
              </a:rPr>
              <a:t>Buckets:</a:t>
            </a:r>
            <a:r>
              <a:rPr lang="en" sz="1500">
                <a:solidFill>
                  <a:schemeClr val="dk1"/>
                </a:solidFill>
              </a:rPr>
              <a:t> Containers in Google Cloud Storage used to store data objects (files).</a:t>
            </a:r>
            <a:endParaRPr sz="2100">
              <a:solidFill>
                <a:schemeClr val="dk1"/>
              </a:solidFill>
            </a:endParaRPr>
          </a:p>
          <a:p>
            <a:pPr indent="0" lvl="0" marL="457200" rtl="0" algn="l">
              <a:spcBef>
                <a:spcPts val="2200"/>
              </a:spcBef>
              <a:spcAft>
                <a:spcPts val="0"/>
              </a:spcAft>
              <a:buNone/>
            </a:pPr>
            <a:r>
              <a:t/>
            </a:r>
            <a:endParaRPr sz="2800">
              <a:solidFill>
                <a:srgbClr val="3C4043"/>
              </a:solidFill>
              <a:latin typeface="Google Sans Text"/>
              <a:ea typeface="Google Sans Text"/>
              <a:cs typeface="Google Sans Text"/>
              <a:sym typeface="Google Sans Text"/>
            </a:endParaRPr>
          </a:p>
        </p:txBody>
      </p:sp>
      <p:sp>
        <p:nvSpPr>
          <p:cNvPr id="392" name="Google Shape;392;p111"/>
          <p:cNvSpPr txBox="1"/>
          <p:nvPr/>
        </p:nvSpPr>
        <p:spPr>
          <a:xfrm>
            <a:off x="3219150" y="83150"/>
            <a:ext cx="5630700" cy="4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300">
                <a:solidFill>
                  <a:schemeClr val="dk1"/>
                </a:solidFill>
              </a:rPr>
              <a:t>Key Terms Breakdown</a:t>
            </a:r>
            <a:endParaRPr sz="1800">
              <a:solidFill>
                <a:schemeClr val="dk2"/>
              </a:solidFill>
              <a:latin typeface="Roboto Mono Light"/>
              <a:ea typeface="Roboto Mono Light"/>
              <a:cs typeface="Roboto Mono Light"/>
              <a:sym typeface="Roboto Mon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6" name="Shape 396"/>
        <p:cNvGrpSpPr/>
        <p:nvPr/>
      </p:nvGrpSpPr>
      <p:grpSpPr>
        <a:xfrm>
          <a:off x="0" y="0"/>
          <a:ext cx="0" cy="0"/>
          <a:chOff x="0" y="0"/>
          <a:chExt cx="0" cy="0"/>
        </a:xfrm>
      </p:grpSpPr>
      <p:pic>
        <p:nvPicPr>
          <p:cNvPr id="397" name="Google Shape;397;p112"/>
          <p:cNvPicPr preferRelativeResize="0"/>
          <p:nvPr/>
        </p:nvPicPr>
        <p:blipFill>
          <a:blip r:embed="rId4">
            <a:alphaModFix/>
          </a:blip>
          <a:stretch>
            <a:fillRect/>
          </a:stretch>
        </p:blipFill>
        <p:spPr>
          <a:xfrm>
            <a:off x="491700" y="831300"/>
            <a:ext cx="1704250" cy="476250"/>
          </a:xfrm>
          <a:prstGeom prst="rect">
            <a:avLst/>
          </a:prstGeom>
          <a:noFill/>
          <a:ln>
            <a:noFill/>
          </a:ln>
        </p:spPr>
      </p:pic>
      <p:grpSp>
        <p:nvGrpSpPr>
          <p:cNvPr id="398" name="Google Shape;398;p112"/>
          <p:cNvGrpSpPr/>
          <p:nvPr/>
        </p:nvGrpSpPr>
        <p:grpSpPr>
          <a:xfrm>
            <a:off x="46275" y="482800"/>
            <a:ext cx="3613500" cy="743475"/>
            <a:chOff x="0" y="521375"/>
            <a:chExt cx="3613500" cy="743475"/>
          </a:xfrm>
        </p:grpSpPr>
        <p:sp>
          <p:nvSpPr>
            <p:cNvPr id="399" name="Google Shape;399;p112"/>
            <p:cNvSpPr txBox="1"/>
            <p:nvPr/>
          </p:nvSpPr>
          <p:spPr>
            <a:xfrm>
              <a:off x="0" y="521375"/>
              <a:ext cx="361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Google Sans"/>
                  <a:ea typeface="Google Sans"/>
                  <a:cs typeface="Google Sans"/>
                  <a:sym typeface="Google Sans"/>
                </a:rPr>
                <a:t>Google Cloud Skills for Africa</a:t>
              </a:r>
              <a:endParaRPr sz="1600">
                <a:solidFill>
                  <a:schemeClr val="lt1"/>
                </a:solidFill>
                <a:latin typeface="Google Sans"/>
                <a:ea typeface="Google Sans"/>
                <a:cs typeface="Google Sans"/>
                <a:sym typeface="Google Sans"/>
              </a:endParaRPr>
            </a:p>
          </p:txBody>
        </p:sp>
        <p:sp>
          <p:nvSpPr>
            <p:cNvPr id="400" name="Google Shape;400;p112"/>
            <p:cNvSpPr txBox="1"/>
            <p:nvPr/>
          </p:nvSpPr>
          <p:spPr>
            <a:xfrm>
              <a:off x="946675" y="803150"/>
              <a:ext cx="21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Google Sans"/>
                  <a:ea typeface="Google Sans"/>
                  <a:cs typeface="Google Sans"/>
                  <a:sym typeface="Google Sans"/>
                </a:rPr>
                <a:t>2024</a:t>
              </a:r>
              <a:endParaRPr b="1" sz="1800">
                <a:solidFill>
                  <a:schemeClr val="lt1"/>
                </a:solidFill>
                <a:latin typeface="Google Sans"/>
                <a:ea typeface="Google Sans"/>
                <a:cs typeface="Google Sans"/>
                <a:sym typeface="Google Sans"/>
              </a:endParaRPr>
            </a:p>
          </p:txBody>
        </p:sp>
      </p:grpSp>
      <p:sp>
        <p:nvSpPr>
          <p:cNvPr id="401" name="Google Shape;401;p112"/>
          <p:cNvSpPr txBox="1"/>
          <p:nvPr/>
        </p:nvSpPr>
        <p:spPr>
          <a:xfrm>
            <a:off x="3659775" y="12625"/>
            <a:ext cx="5581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Roboto Mono"/>
                <a:ea typeface="Roboto Mono"/>
                <a:cs typeface="Roboto Mono"/>
                <a:sym typeface="Roboto Mono"/>
              </a:rPr>
              <a:t>Google Cloud Skill Badge Achievement</a:t>
            </a:r>
            <a:endParaRPr b="1" sz="1900">
              <a:solidFill>
                <a:schemeClr val="dk2"/>
              </a:solidFill>
              <a:latin typeface="Roboto Mono"/>
              <a:ea typeface="Roboto Mono"/>
              <a:cs typeface="Roboto Mono"/>
              <a:sym typeface="Roboto Mono"/>
            </a:endParaRPr>
          </a:p>
        </p:txBody>
      </p:sp>
      <p:sp>
        <p:nvSpPr>
          <p:cNvPr id="402" name="Google Shape;402;p112"/>
          <p:cNvSpPr txBox="1"/>
          <p:nvPr/>
        </p:nvSpPr>
        <p:spPr>
          <a:xfrm>
            <a:off x="2947250" y="607350"/>
            <a:ext cx="63774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2200"/>
              </a:spcBef>
              <a:spcAft>
                <a:spcPts val="0"/>
              </a:spcAft>
              <a:buClr>
                <a:schemeClr val="dk1"/>
              </a:buClr>
              <a:buSzPts val="1600"/>
              <a:buChar char="●"/>
            </a:pPr>
            <a:r>
              <a:rPr lang="en" sz="1600">
                <a:solidFill>
                  <a:schemeClr val="dk1"/>
                </a:solidFill>
              </a:rPr>
              <a:t>Completing the course grants a digital skill badge for Cloud Storage API proficiency.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Shareable badge for professional networking platforms like LinkedIn.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Demonstrates competency with Google Cloud Storage and APIs.</a:t>
            </a:r>
            <a:endParaRPr sz="1600">
              <a:solidFill>
                <a:schemeClr val="dk1"/>
              </a:solidFill>
            </a:endParaRPr>
          </a:p>
        </p:txBody>
      </p:sp>
      <p:pic>
        <p:nvPicPr>
          <p:cNvPr id="403" name="Google Shape;403;p112"/>
          <p:cNvPicPr preferRelativeResize="0"/>
          <p:nvPr/>
        </p:nvPicPr>
        <p:blipFill>
          <a:blip r:embed="rId5">
            <a:alphaModFix/>
          </a:blip>
          <a:stretch>
            <a:fillRect/>
          </a:stretch>
        </p:blipFill>
        <p:spPr>
          <a:xfrm>
            <a:off x="3448875" y="2491575"/>
            <a:ext cx="4886951" cy="2778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7" name="Shape 407"/>
        <p:cNvGrpSpPr/>
        <p:nvPr/>
      </p:nvGrpSpPr>
      <p:grpSpPr>
        <a:xfrm>
          <a:off x="0" y="0"/>
          <a:ext cx="0" cy="0"/>
          <a:chOff x="0" y="0"/>
          <a:chExt cx="0" cy="0"/>
        </a:xfrm>
      </p:grpSpPr>
      <p:sp>
        <p:nvSpPr>
          <p:cNvPr id="408" name="Google Shape;408;p113"/>
          <p:cNvSpPr txBox="1"/>
          <p:nvPr/>
        </p:nvSpPr>
        <p:spPr>
          <a:xfrm>
            <a:off x="1854475" y="100700"/>
            <a:ext cx="46557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oboto Mono"/>
                <a:ea typeface="Roboto Mono"/>
                <a:cs typeface="Roboto Mono"/>
                <a:sym typeface="Roboto Mono"/>
              </a:rPr>
              <a:t>Let’s go</a:t>
            </a:r>
            <a:endParaRPr b="1" sz="1800">
              <a:solidFill>
                <a:schemeClr val="dk2"/>
              </a:solidFill>
              <a:latin typeface="Roboto Mono"/>
              <a:ea typeface="Roboto Mono"/>
              <a:cs typeface="Roboto Mono"/>
              <a:sym typeface="Roboto Mono"/>
            </a:endParaRPr>
          </a:p>
        </p:txBody>
      </p:sp>
      <p:sp>
        <p:nvSpPr>
          <p:cNvPr id="409" name="Google Shape;409;p113"/>
          <p:cNvSpPr txBox="1"/>
          <p:nvPr/>
        </p:nvSpPr>
        <p:spPr>
          <a:xfrm>
            <a:off x="154450" y="2116075"/>
            <a:ext cx="10410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Use APIs to work with cloud storage:</a:t>
            </a:r>
            <a:r>
              <a:rPr b="1" lang="en" sz="2100">
                <a:solidFill>
                  <a:schemeClr val="accent2"/>
                </a:solidFill>
              </a:rPr>
              <a:t>tinyurl.com/GCP-Cloud-storage-api</a:t>
            </a:r>
            <a:endParaRPr b="1" sz="2100">
              <a:solidFill>
                <a:schemeClr val="accen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114"/>
          <p:cNvPicPr preferRelativeResize="0"/>
          <p:nvPr/>
        </p:nvPicPr>
        <p:blipFill>
          <a:blip r:embed="rId3">
            <a:alphaModFix/>
          </a:blip>
          <a:stretch>
            <a:fillRect/>
          </a:stretch>
        </p:blipFill>
        <p:spPr>
          <a:xfrm>
            <a:off x="1546988" y="360244"/>
            <a:ext cx="6050015" cy="40412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15"/>
          <p:cNvSpPr txBox="1"/>
          <p:nvPr>
            <p:ph type="title"/>
          </p:nvPr>
        </p:nvSpPr>
        <p:spPr>
          <a:xfrm>
            <a:off x="565600" y="178425"/>
            <a:ext cx="7122000" cy="1647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rgbClr val="000000"/>
                </a:solidFill>
                <a:latin typeface="Google Sans Medium"/>
                <a:ea typeface="Google Sans Medium"/>
                <a:cs typeface="Google Sans Medium"/>
                <a:sym typeface="Google Sans Medium"/>
              </a:rPr>
              <a:t>Let’s Be Friends :)</a:t>
            </a:r>
            <a:endParaRPr sz="6000">
              <a:solidFill>
                <a:srgbClr val="000000"/>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a:p>
        </p:txBody>
      </p:sp>
      <p:pic>
        <p:nvPicPr>
          <p:cNvPr id="420" name="Google Shape;420;p115"/>
          <p:cNvPicPr preferRelativeResize="0"/>
          <p:nvPr/>
        </p:nvPicPr>
        <p:blipFill rotWithShape="1">
          <a:blip r:embed="rId3">
            <a:alphaModFix/>
          </a:blip>
          <a:srcRect b="30366" l="0" r="-1317" t="0"/>
          <a:stretch/>
        </p:blipFill>
        <p:spPr>
          <a:xfrm>
            <a:off x="2730925" y="1211075"/>
            <a:ext cx="2120125" cy="1758325"/>
          </a:xfrm>
          <a:prstGeom prst="rect">
            <a:avLst/>
          </a:prstGeom>
          <a:noFill/>
          <a:ln>
            <a:noFill/>
          </a:ln>
        </p:spPr>
      </p:pic>
      <p:sp>
        <p:nvSpPr>
          <p:cNvPr id="421" name="Google Shape;421;p115"/>
          <p:cNvSpPr txBox="1"/>
          <p:nvPr/>
        </p:nvSpPr>
        <p:spPr>
          <a:xfrm>
            <a:off x="2774650" y="3457950"/>
            <a:ext cx="25107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Google Sans Medium"/>
                <a:ea typeface="Google Sans Medium"/>
                <a:cs typeface="Google Sans Medium"/>
                <a:sym typeface="Google Sans Medium"/>
              </a:rPr>
              <a:t>@jumason_felix</a:t>
            </a:r>
            <a:endParaRPr sz="1800">
              <a:solidFill>
                <a:schemeClr val="accent1"/>
              </a:solidFill>
              <a:latin typeface="Google Sans Medium"/>
              <a:ea typeface="Google Sans Medium"/>
              <a:cs typeface="Google Sans Medium"/>
              <a:sym typeface="Google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